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842" r:id="rId2"/>
    <p:sldId id="954" r:id="rId3"/>
    <p:sldId id="955" r:id="rId4"/>
    <p:sldId id="956" r:id="rId5"/>
    <p:sldId id="957" r:id="rId6"/>
    <p:sldId id="7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576CD4"/>
    <a:srgbClr val="303237"/>
    <a:srgbClr val="4FD1CE"/>
    <a:srgbClr val="D2F3F2"/>
    <a:srgbClr val="000000"/>
    <a:srgbClr val="E4E7F8"/>
    <a:srgbClr val="D9D9D9"/>
    <a:srgbClr val="E77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40" autoAdjust="0"/>
    <p:restoredTop sz="96081" autoAdjust="0"/>
  </p:normalViewPr>
  <p:slideViewPr>
    <p:cSldViewPr snapToGrid="0">
      <p:cViewPr varScale="1">
        <p:scale>
          <a:sx n="94" d="100"/>
          <a:sy n="94" d="100"/>
        </p:scale>
        <p:origin x="432" y="312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7438-13D2-419A-9932-DFB9ED1638C8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C6542-D4F9-462D-AAE5-C725B1FDD1F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1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80C3-F197-0084-7F73-EEABE6E6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98A89-606D-0543-761F-5F60DFFE7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14B61-C38D-1FF9-561A-7EFA52B0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F61-6DE0-5338-34BB-72DD1DFD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E253-BF34-4048-B693-B2C41DC1FE0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568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9443-930B-41A4-21CD-2927B3E8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847CF-A45B-FB6D-B760-18BFE5929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A91B-4EE8-1F73-C112-6E94C0C1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727AC-4903-1C7A-DFB1-A9D72E60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EA15-29C6-920B-4108-EE0EDC01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03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5236-4B4F-BDA8-124D-FC0D1BAF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F1A50-FBD3-70C9-76FD-A3E6C29B6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B467A-5511-F7F7-CD74-881094E6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9695-5E7A-E938-6E3C-F03A20A8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7B77A-AEB8-9460-0B2D-8438EA5F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2A0A9-E938-8A2F-1C26-F22547A8F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2DA72-B28E-4855-D441-18BEF80D9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885C-39C7-6D17-D174-81E830BC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D502-B697-0B2A-4DB3-72E0B959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C9A39-5A4B-43B4-52E7-597FBB05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69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F0B-EDDA-8463-5409-4D040B10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23EB-31F0-26A8-60B3-C1C3CF41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A539-5FF9-BEC9-2C07-34D9C907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8A09-CD16-6F07-B034-616FCDD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C8B5-1337-1426-49C4-C71319E9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86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F775-FBC1-000C-C5AC-4A08DBD7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F0044-D594-1410-A255-84AE8F59F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1FA6-7A83-A1FA-D37E-9DAC54F6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87A0-6902-790B-E724-441AE91B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EB3F-12F9-9E72-3E90-21C24FAF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99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4935-D532-EDB3-E01B-99914063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833B-EA29-159C-2B29-88E598B00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A667-A66B-338D-0A59-6FC38B872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8974-899E-0850-2630-6B22BD50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6791E-3D24-D10D-7D30-783B89D6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620A-F6C1-8869-3493-2AB1CE63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71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5DFB-7C45-EDB5-5A88-35694607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AED48-2B35-577C-07BD-529467971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18C2E-BD71-CF94-2DBB-70505262C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23729-92B6-FF08-8695-6B3554C06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8A1D8-6F6F-35B4-A60C-4AAC709D5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BF9FE-A0AB-5D08-4333-20E5852D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AE02-B5F9-6B8E-3BE3-19339C75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4AFD3-D2AF-6655-9F42-0C1359D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87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DE38-D738-75C9-D13A-4D678997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F86D2-1B78-6990-77D9-E22F03C6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FD-4BBF-BB0C-6BA2-2F0B19CA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0D545-4BED-83A0-16B7-54907106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57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FBBBB-F93A-B2B7-C130-9F3F510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EA6F8-2967-0F0E-1206-A5113C19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D4928-0F9C-43B3-D788-C9C88EA7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8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AE6C-602F-C7E8-2C9E-DB64FA76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8539-8791-7754-2269-DBD7F5AB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124F1-A2B3-72F2-6D4F-B143EEB32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84C2F-1B07-BE90-B766-63F6DBC0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D7B46-8E4C-03C9-F7E5-CA7CABC1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C4921-89CD-1743-623C-EA534B1A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9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A123-A8F4-C02E-BC00-3F662FDA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54629-0616-8E9C-C03D-EBAD57C3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EB9C9-74C0-D194-BD09-AA155E08A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03BCF-7933-9C8F-7829-648BC9E8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483DC-C214-E4CB-C8C0-08AAB831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38EBB-7FBC-E049-A4D6-76364131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8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5CACD-B450-0B93-C13D-80986AEE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2237-F8ED-2C90-652B-182BD04BA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66A9-E467-14E4-DF6E-8AABBAA3B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42328-F42E-449B-81BD-CD0EDE31BD71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6AC7-9535-4342-9A8D-6B6920DDE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4F1F-778A-30BC-03DD-228496E80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8E864-EFF5-4825-84A3-522ED3851D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74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9.svg"/><Relationship Id="rId18" Type="http://schemas.openxmlformats.org/officeDocument/2006/relationships/image" Target="../media/image14.emf"/><Relationship Id="rId3" Type="http://schemas.openxmlformats.org/officeDocument/2006/relationships/tags" Target="../tags/tag3.xml"/><Relationship Id="rId21" Type="http://schemas.openxmlformats.org/officeDocument/2006/relationships/image" Target="../media/image17.emf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3.emf"/><Relationship Id="rId2" Type="http://schemas.openxmlformats.org/officeDocument/2006/relationships/tags" Target="../tags/tag2.xml"/><Relationship Id="rId16" Type="http://schemas.openxmlformats.org/officeDocument/2006/relationships/image" Target="../media/image12.emf"/><Relationship Id="rId20" Type="http://schemas.openxmlformats.org/officeDocument/2006/relationships/image" Target="../media/image16.emf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7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1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emf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22.emf"/><Relationship Id="rId3" Type="http://schemas.openxmlformats.org/officeDocument/2006/relationships/tags" Target="../tags/tag6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21.emf"/><Relationship Id="rId2" Type="http://schemas.openxmlformats.org/officeDocument/2006/relationships/tags" Target="../tags/tag5.xml"/><Relationship Id="rId16" Type="http://schemas.openxmlformats.org/officeDocument/2006/relationships/image" Target="../media/image20.emf"/><Relationship Id="rId20" Type="http://schemas.openxmlformats.org/officeDocument/2006/relationships/image" Target="../media/image24.emf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9.emf"/><Relationship Id="rId10" Type="http://schemas.openxmlformats.org/officeDocument/2006/relationships/image" Target="../media/image7.svg"/><Relationship Id="rId19" Type="http://schemas.openxmlformats.org/officeDocument/2006/relationships/image" Target="../media/image2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28.emf"/><Relationship Id="rId3" Type="http://schemas.openxmlformats.org/officeDocument/2006/relationships/tags" Target="../tags/tag9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27.emf"/><Relationship Id="rId2" Type="http://schemas.openxmlformats.org/officeDocument/2006/relationships/tags" Target="../tags/tag8.xml"/><Relationship Id="rId16" Type="http://schemas.openxmlformats.org/officeDocument/2006/relationships/image" Target="../media/image26.emf"/><Relationship Id="rId20" Type="http://schemas.openxmlformats.org/officeDocument/2006/relationships/image" Target="../media/image30.emf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25.emf"/><Relationship Id="rId10" Type="http://schemas.openxmlformats.org/officeDocument/2006/relationships/image" Target="../media/image7.svg"/><Relationship Id="rId19" Type="http://schemas.openxmlformats.org/officeDocument/2006/relationships/image" Target="../media/image29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34.emf"/><Relationship Id="rId3" Type="http://schemas.openxmlformats.org/officeDocument/2006/relationships/tags" Target="../tags/tag1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svg"/><Relationship Id="rId17" Type="http://schemas.openxmlformats.org/officeDocument/2006/relationships/image" Target="../media/image33.emf"/><Relationship Id="rId2" Type="http://schemas.openxmlformats.org/officeDocument/2006/relationships/tags" Target="../tags/tag11.xml"/><Relationship Id="rId16" Type="http://schemas.openxmlformats.org/officeDocument/2006/relationships/image" Target="../media/image32.emf"/><Relationship Id="rId20" Type="http://schemas.openxmlformats.org/officeDocument/2006/relationships/image" Target="../media/image36.emf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31.emf"/><Relationship Id="rId10" Type="http://schemas.openxmlformats.org/officeDocument/2006/relationships/image" Target="../media/image7.svg"/><Relationship Id="rId19" Type="http://schemas.openxmlformats.org/officeDocument/2006/relationships/image" Target="../media/image3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Vmoschetta@sammpo.fr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malollari@sammpo.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CF9FA-9F52-8141-4B90-7AB3DCB029F2}"/>
              </a:ext>
            </a:extLst>
          </p:cNvPr>
          <p:cNvSpPr/>
          <p:nvPr/>
        </p:nvSpPr>
        <p:spPr>
          <a:xfrm>
            <a:off x="532932" y="6405694"/>
            <a:ext cx="11126136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fr-FR" sz="11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Source : SAMMPO | [Distributeur] -  Etude du 03 octobre 2025 | A000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helf full of liquor bottles&#10;&#10;AI-generated content may be incorrect.">
            <a:extLst>
              <a:ext uri="{FF2B5EF4-FFF2-40B4-BE49-F238E27FC236}">
                <a16:creationId xmlns:a16="http://schemas.microsoft.com/office/drawing/2014/main" id="{D12DB684-02B0-6DB7-92C8-858E24388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2" b="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F64F9D-26C5-1F03-699F-FD681655B9C7}"/>
              </a:ext>
            </a:extLst>
          </p:cNvPr>
          <p:cNvSpPr/>
          <p:nvPr/>
        </p:nvSpPr>
        <p:spPr>
          <a:xfrm>
            <a:off x="1514475" y="1479792"/>
            <a:ext cx="9163050" cy="3898416"/>
          </a:xfrm>
          <a:prstGeom prst="roundRect">
            <a:avLst>
              <a:gd name="adj" fmla="val 6534"/>
            </a:avLst>
          </a:prstGeom>
          <a:solidFill>
            <a:srgbClr val="FFFFFF">
              <a:alpha val="9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800" i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62B3FB-99D5-1C13-8861-C58B61311075}"/>
              </a:ext>
            </a:extLst>
          </p:cNvPr>
          <p:cNvCxnSpPr>
            <a:cxnSpLocks/>
          </p:cNvCxnSpPr>
          <p:nvPr/>
        </p:nvCxnSpPr>
        <p:spPr>
          <a:xfrm>
            <a:off x="2293586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70BCE6-7EC9-F8E8-83BB-045869AAD150}"/>
              </a:ext>
            </a:extLst>
          </p:cNvPr>
          <p:cNvCxnSpPr>
            <a:cxnSpLocks/>
          </p:cNvCxnSpPr>
          <p:nvPr/>
        </p:nvCxnSpPr>
        <p:spPr>
          <a:xfrm>
            <a:off x="7876238" y="2402304"/>
            <a:ext cx="2022176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square with white text and a white circle&#10;&#10;AI-generated content may be incorrect.">
            <a:extLst>
              <a:ext uri="{FF2B5EF4-FFF2-40B4-BE49-F238E27FC236}">
                <a16:creationId xmlns:a16="http://schemas.microsoft.com/office/drawing/2014/main" id="{C64784ED-5EA4-47A5-5153-062171C5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20" y="2036008"/>
            <a:ext cx="732108" cy="732592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50538-C89C-6662-7EDE-C9BA8A360FEE}"/>
              </a:ext>
            </a:extLst>
          </p:cNvPr>
          <p:cNvSpPr/>
          <p:nvPr/>
        </p:nvSpPr>
        <p:spPr>
          <a:xfrm>
            <a:off x="5525950" y="194510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1B23E-8FE1-F1AB-1F19-B7F5A7883D4C}"/>
              </a:ext>
            </a:extLst>
          </p:cNvPr>
          <p:cNvSpPr/>
          <p:nvPr/>
        </p:nvSpPr>
        <p:spPr>
          <a:xfrm>
            <a:off x="2293586" y="4080453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L’information au service de l’action 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1AA328-0521-4125-DC34-19AD94F6BE82}"/>
              </a:ext>
            </a:extLst>
          </p:cNvPr>
          <p:cNvSpPr/>
          <p:nvPr/>
        </p:nvSpPr>
        <p:spPr>
          <a:xfrm>
            <a:off x="2293586" y="3529246"/>
            <a:ext cx="7855349" cy="51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B1C1F"/>
                </a:solidFill>
                <a:effectLst/>
                <a:uLnTx/>
                <a:uFillTx/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Fiche d’identité des concurrents</a:t>
            </a:r>
          </a:p>
        </p:txBody>
      </p:sp>
    </p:spTree>
    <p:extLst>
      <p:ext uri="{BB962C8B-B14F-4D97-AF65-F5344CB8AC3E}">
        <p14:creationId xmlns:p14="http://schemas.microsoft.com/office/powerpoint/2010/main" val="117448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1AAEBF28-B859-8A03-EC00-3505759AB7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D71288-44F2-543D-777B-69776B6F5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4" progId="TCLayout.ActiveDocument.1">
                  <p:embed/>
                </p:oleObj>
              </mc:Choice>
              <mc:Fallback>
                <p:oleObj name="think-cell Slide" r:id="rId8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441940905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A.L.V.A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03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441940905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2017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+5,4%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2017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NA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0,0%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2023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2023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-2,2%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504841"/>
            <a:chOff x="917078" y="1027336"/>
            <a:chExt cx="4068095" cy="504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d’huiles et graisses végétales et animales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d'huiles et graisses brutes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2023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88,8M€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2023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-2,0M€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BB54CE3-8ABF-A9EE-BAE7-9DE76673A4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57E0D9-962C-64B3-1272-B94D6F35BE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A10207-422D-C772-DB4A-9938291C5C2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45E16B1-3D1D-50AF-5BA7-F93A9753EB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7FBF4AE-D1D2-7625-B60F-97AEC38AFF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385B29E-520F-3BC7-C370-9962522BC76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5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999385E-A6EA-0A68-4856-5F0D8B14C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095751038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A.S.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03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095751038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2017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+7,8%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2017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+18,7%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62,6%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53,6%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504841"/>
            <a:chOff x="917078" y="1027336"/>
            <a:chExt cx="4068095" cy="504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de boissons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Fabrication de vins effervescents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34,9M€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18,7M€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F25FB9D-1946-3610-D963-937DF3891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F505E2-ACE3-136E-5B50-661D679DFB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C891C56-6A53-3A55-9C39-F5A68C1C7C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EA7C34E-1A07-53A9-B103-F38D424823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41ACA5C-6715-4015-6AA2-F6C8993675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09F5443-2D5B-18B4-87D4-1361BC9982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7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7C46F19-C9DD-622D-ACCD-657AEC1FC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493266498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ABATTOIR DE L'ORIENT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03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493266498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2014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+10,6%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2014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+3,6%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2,0%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0,9%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689507"/>
            <a:chOff x="917078" y="1027336"/>
            <a:chExt cx="4068095" cy="689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et préparation de produits à base de viande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de boucherie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38,2M€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0,3M€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8DBC104-91CE-0739-9297-FF25E022E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4BC8E7-0D58-197B-468F-AB6218F447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AD1581-D248-759C-B2E7-ABD0416543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80411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F6C0DA1-0382-14E3-4D5A-0CBDAC5B90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6581D6D-2BCF-D0A0-2C78-8FC57DAF83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D87C220-13CD-3E4D-8ADE-BBA78F9A9F0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D957-0927-2C46-F483-DFECD164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BF45E0E-15DF-048D-DF92-954F5EEA8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847ED-AC01-698C-B58F-67DB0363DC15}"/>
              </a:ext>
            </a:extLst>
          </p:cNvPr>
          <p:cNvSpPr/>
          <p:nvPr/>
        </p:nvSpPr>
        <p:spPr>
          <a:xfrm>
            <a:off x="0" y="1"/>
            <a:ext cx="12192000" cy="2744156"/>
          </a:xfrm>
          <a:prstGeom prst="rect">
            <a:avLst/>
          </a:prstGeom>
          <a:solidFill>
            <a:srgbClr val="3032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F185F17A-BA52-EF97-365B-513F5238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4" progId="TCLayout.ActiveDocument.1">
                  <p:embed/>
                </p:oleObj>
              </mc:Choice>
              <mc:Fallback>
                <p:oleObj name="think-cell Slide" r:id="rId7" imgW="473" imgH="474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85F17A-BA52-EF97-365B-513F5238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319ABF7-0D59-10D2-3156-1494F88C8EC2}"/>
              </a:ext>
            </a:extLst>
          </p:cNvPr>
          <p:cNvSpPr/>
          <p:nvPr/>
        </p:nvSpPr>
        <p:spPr>
          <a:xfrm>
            <a:off x="532933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 (CA)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331979989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2F6B92-806D-B899-6E21-9CABA74B43E5}"/>
              </a:ext>
            </a:extLst>
          </p:cNvPr>
          <p:cNvSpPr/>
          <p:nvPr/>
        </p:nvSpPr>
        <p:spPr>
          <a:xfrm>
            <a:off x="532932" y="611296"/>
            <a:ext cx="238716" cy="226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fr-FR" sz="1600" b="1" noProof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A1F96-6403-3CFA-4CF5-94F705987FD2}"/>
              </a:ext>
            </a:extLst>
          </p:cNvPr>
          <p:cNvSpPr txBox="1"/>
          <p:nvPr/>
        </p:nvSpPr>
        <p:spPr>
          <a:xfrm>
            <a:off x="917078" y="246278"/>
            <a:ext cx="5235405" cy="340735"/>
          </a:xfrm>
          <a:prstGeom prst="rect">
            <a:avLst/>
          </a:prstGeom>
          <a:noFill/>
        </p:spPr>
        <p:txBody>
          <a:bodyPr wrap="square" lIns="0" tIns="46800" rIns="0" bIns="46800" rtlCol="0" anchor="ctr">
            <a:spAutoFit/>
          </a:bodyPr>
          <a:lstStyle/>
          <a:p>
            <a:r>
              <a:rPr lang="fr-FR" sz="1600" noProof="0" dirty="0">
                <a:solidFill>
                  <a:schemeClr val="bg1"/>
                </a:solidFill>
                <a:latin typeface="Aptos" panose="020B0004020202020204" pitchFamily="34" charset="0"/>
              </a:rPr>
              <a:t>Fiche d’identité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E990-CF48-4D57-26BB-9C9E56700176}"/>
              </a:ext>
            </a:extLst>
          </p:cNvPr>
          <p:cNvSpPr txBox="1"/>
          <p:nvPr/>
        </p:nvSpPr>
        <p:spPr>
          <a:xfrm>
            <a:off x="917078" y="492774"/>
            <a:ext cx="4125325" cy="463846"/>
          </a:xfrm>
          <a:prstGeom prst="rect">
            <a:avLst/>
          </a:prstGeom>
          <a:noFill/>
        </p:spPr>
        <p:txBody>
          <a:bodyPr wrap="square" lIns="0" tIns="46800" rIns="0" bIns="46800" rtlCol="0" anchor="t">
            <a:spAutoFit/>
          </a:bodyPr>
          <a:lstStyle/>
          <a:p>
            <a:r>
              <a:rPr lang="fr-FR" sz="2400" b="1" noProof="0">
                <a:solidFill>
                  <a:schemeClr val="bg1"/>
                </a:solidFill>
                <a:latin typeface="Aptos Black" panose="020B0004020202020204" pitchFamily="34" charset="0"/>
              </a:rPr>
              <a:t>ABATTOIRS DES CRETS</a:t>
            </a:r>
            <a:endParaRPr lang="fr-FR" sz="2400" b="1" noProof="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87C0EE5-16E0-110A-F7C2-38A298B0847E}"/>
              </a:ext>
            </a:extLst>
          </p:cNvPr>
          <p:cNvSpPr/>
          <p:nvPr/>
        </p:nvSpPr>
        <p:spPr>
          <a:xfrm>
            <a:off x="532931" y="6405694"/>
            <a:ext cx="11234575" cy="44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fr-FR" sz="110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Source : SAMMPO | INSEE : Ratios Financiers (BCE / INPI) - Etude du 03 octobre 2025 | A001 </a:t>
            </a:r>
            <a:endParaRPr lang="en-US" sz="1100" dirty="0">
              <a:solidFill>
                <a:schemeClr val="accent3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5F888-FCE6-B14B-8EDC-8323D47F2F95}"/>
              </a:ext>
            </a:extLst>
          </p:cNvPr>
          <p:cNvSpPr/>
          <p:nvPr/>
        </p:nvSpPr>
        <p:spPr>
          <a:xfrm>
            <a:off x="9101795" y="-86497"/>
            <a:ext cx="2841612" cy="6580430"/>
          </a:xfrm>
          <a:prstGeom prst="rect">
            <a:avLst/>
          </a:prstGeom>
          <a:solidFill>
            <a:srgbClr val="FFFFFF">
              <a:alpha val="89804"/>
            </a:srgb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fr-FR" sz="1600" b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7B9C9C-2742-4416-D1AB-18DA7C7846B8}"/>
              </a:ext>
            </a:extLst>
          </p:cNvPr>
          <p:cNvSpPr/>
          <p:nvPr/>
        </p:nvSpPr>
        <p:spPr>
          <a:xfrm>
            <a:off x="4806967" y="2991519"/>
            <a:ext cx="2777111" cy="366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Excédent brut d’exploitation (EBE)</a:t>
            </a:r>
          </a:p>
          <a:p>
            <a:pPr algn="l"/>
            <a:r>
              <a:rPr lang="fr-FR" sz="1400" b="1" noProof="0">
                <a:solidFill>
                  <a:schemeClr val="accent3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Siren identifié : 331979989</a:t>
            </a:r>
            <a:endParaRPr lang="fr-FR" sz="1400" i="1" noProof="0" dirty="0">
              <a:solidFill>
                <a:schemeClr val="accent3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BA152D-D707-BF6B-D9A4-B14164E08D45}"/>
              </a:ext>
            </a:extLst>
          </p:cNvPr>
          <p:cNvGrpSpPr/>
          <p:nvPr/>
        </p:nvGrpSpPr>
        <p:grpSpPr>
          <a:xfrm>
            <a:off x="3423588" y="2961390"/>
            <a:ext cx="1231151" cy="449917"/>
            <a:chOff x="3086149" y="5633623"/>
            <a:chExt cx="1231151" cy="44991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8BCEADD-0CE3-11B1-59A9-EA8BF4BEC5CA}"/>
                </a:ext>
              </a:extLst>
            </p:cNvPr>
            <p:cNvSpPr/>
            <p:nvPr/>
          </p:nvSpPr>
          <p:spPr>
            <a:xfrm>
              <a:off x="3086149" y="5633623"/>
              <a:ext cx="1231151" cy="449917"/>
            </a:xfrm>
            <a:prstGeom prst="roundRect">
              <a:avLst/>
            </a:prstGeom>
            <a:solidFill>
              <a:srgbClr val="FFFFFF">
                <a:alpha val="80000"/>
              </a:srgbClr>
            </a:solidFill>
            <a:ln w="952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endParaRPr lang="fr-FR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0EA87F-6585-BBEA-9A00-8EFB54C63A42}"/>
                </a:ext>
              </a:extLst>
            </p:cNvPr>
            <p:cNvGrpSpPr/>
            <p:nvPr/>
          </p:nvGrpSpPr>
          <p:grpSpPr>
            <a:xfrm>
              <a:off x="3427597" y="5705324"/>
              <a:ext cx="842076" cy="325566"/>
              <a:chOff x="3220759" y="5706493"/>
              <a:chExt cx="1010426" cy="325566"/>
            </a:xfrm>
            <a:grpFill/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F176E6-5291-F9B7-C211-CBE63AB2D3FE}"/>
                  </a:ext>
                </a:extLst>
              </p:cNvPr>
              <p:cNvSpPr/>
              <p:nvPr/>
            </p:nvSpPr>
            <p:spPr>
              <a:xfrm>
                <a:off x="3220759" y="5896686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l"/>
                <a:r>
                  <a:rPr lang="fr-FR" sz="1000" i="1" noProof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CAGR vs 2016</a:t>
                </a:r>
                <a:endParaRPr lang="fr-FR" sz="500" i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54539D-F68C-5C84-B938-3BB85925339B}"/>
                  </a:ext>
                </a:extLst>
              </p:cNvPr>
              <p:cNvSpPr/>
              <p:nvPr/>
            </p:nvSpPr>
            <p:spPr>
              <a:xfrm>
                <a:off x="3220759" y="5706493"/>
                <a:ext cx="1010426" cy="13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fr-FR" sz="12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+9,0%</a:t>
                </a:r>
                <a:endParaRPr lang="fr-FR" sz="800" b="1" noProof="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40" name="Graphic 39" descr="Sprouting Seed with solid fill">
              <a:extLst>
                <a:ext uri="{FF2B5EF4-FFF2-40B4-BE49-F238E27FC236}">
                  <a16:creationId xmlns:a16="http://schemas.microsoft.com/office/drawing/2014/main" id="{8355AC32-42E9-2190-227A-4BDD541C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40433" y="5727842"/>
              <a:ext cx="246238" cy="246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2B4EB3-4CAA-AC5D-8137-720C7870A50D}"/>
              </a:ext>
            </a:extLst>
          </p:cNvPr>
          <p:cNvGrpSpPr/>
          <p:nvPr/>
        </p:nvGrpSpPr>
        <p:grpSpPr>
          <a:xfrm>
            <a:off x="7718415" y="2961390"/>
            <a:ext cx="1231151" cy="449917"/>
            <a:chOff x="7537262" y="5633623"/>
            <a:chExt cx="1231151" cy="44991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5B5D9A-0734-B6A3-86D2-05473844E731}"/>
                </a:ext>
              </a:extLst>
            </p:cNvPr>
            <p:cNvGrpSpPr/>
            <p:nvPr/>
          </p:nvGrpSpPr>
          <p:grpSpPr>
            <a:xfrm>
              <a:off x="7537262" y="5633623"/>
              <a:ext cx="1231151" cy="449917"/>
              <a:chOff x="3086149" y="5633623"/>
              <a:chExt cx="1231151" cy="449917"/>
            </a:xfrm>
            <a:grp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2A90B03-35E3-16C4-2338-6E2BEC345890}"/>
                  </a:ext>
                </a:extLst>
              </p:cNvPr>
              <p:cNvSpPr/>
              <p:nvPr/>
            </p:nvSpPr>
            <p:spPr>
              <a:xfrm>
                <a:off x="3086149" y="5633623"/>
                <a:ext cx="1231151" cy="449917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ctr" defTabSz="914400" rtl="0" eaLnBrk="1" latinLnBrk="0" hangingPunct="1"/>
                <a:endParaRPr lang="fr-FR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A1A187-0E6F-67B7-EB10-AB4C3A9B78E0}"/>
                  </a:ext>
                </a:extLst>
              </p:cNvPr>
              <p:cNvGrpSpPr/>
              <p:nvPr/>
            </p:nvGrpSpPr>
            <p:grpSpPr>
              <a:xfrm>
                <a:off x="3427597" y="5705324"/>
                <a:ext cx="842076" cy="325566"/>
                <a:chOff x="3220759" y="5706493"/>
                <a:chExt cx="1010426" cy="325566"/>
              </a:xfrm>
              <a:grpFill/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265317-F35C-FF82-24D3-3F3355A61522}"/>
                    </a:ext>
                  </a:extLst>
                </p:cNvPr>
                <p:cNvSpPr/>
                <p:nvPr/>
              </p:nvSpPr>
              <p:spPr>
                <a:xfrm>
                  <a:off x="3220759" y="5896686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l"/>
                  <a:r>
                    <a:rPr lang="fr-FR" sz="1000" i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CAGR vs 2016</a:t>
                  </a:r>
                  <a:endParaRPr lang="fr-FR" sz="500" i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E0C4E9E-14C5-B6CF-ECFE-8C2F5678B91D}"/>
                    </a:ext>
                  </a:extLst>
                </p:cNvPr>
                <p:cNvSpPr/>
                <p:nvPr/>
              </p:nvSpPr>
              <p:spPr>
                <a:xfrm>
                  <a:off x="3220759" y="5706493"/>
                  <a:ext cx="1010426" cy="1353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l"/>
                  <a:r>
                    <a:rPr lang="fr-FR" sz="1200" b="1" noProof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Aptos Black" panose="020B0004020202020204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+36,7%</a:t>
                  </a:r>
                  <a:endParaRPr lang="fr-FR" sz="800" b="1" noProof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ptos Black" panose="020B000402020202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pic>
          <p:nvPicPr>
            <p:cNvPr id="38" name="Graphic 37" descr="Money with solid fill">
              <a:extLst>
                <a:ext uri="{FF2B5EF4-FFF2-40B4-BE49-F238E27FC236}">
                  <a16:creationId xmlns:a16="http://schemas.microsoft.com/office/drawing/2014/main" id="{CE5E99FA-DC72-C7DE-543D-CCB85F7F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598634" y="5735979"/>
              <a:ext cx="245204" cy="245204"/>
            </a:xfrm>
            <a:prstGeom prst="rect">
              <a:avLst/>
            </a:prstGeom>
          </p:spPr>
        </p:pic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07F9D9C-76D3-4DDE-F0B9-7678A652991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881873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7,7%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DA093-F1AB-27E8-9A86-7AF62403D444}"/>
              </a:ext>
            </a:extLst>
          </p:cNvPr>
          <p:cNvSpPr/>
          <p:nvPr/>
        </p:nvSpPr>
        <p:spPr>
          <a:xfrm>
            <a:off x="5229014" y="1629953"/>
            <a:ext cx="1754088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 en 2024</a:t>
            </a:r>
          </a:p>
          <a:p>
            <a:pPr algn="ctr"/>
            <a:r>
              <a:rPr lang="fr-FR" sz="1200" i="1" noProof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EBE/CA</a:t>
            </a:r>
            <a:endParaRPr lang="fr-FR" sz="900" i="1" noProof="0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50D9B3-792A-A14A-0459-C627CA275A0F}"/>
              </a:ext>
            </a:extLst>
          </p:cNvPr>
          <p:cNvSpPr/>
          <p:nvPr/>
        </p:nvSpPr>
        <p:spPr>
          <a:xfrm>
            <a:off x="6946474" y="1629953"/>
            <a:ext cx="1918419" cy="285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  en 2024</a:t>
            </a:r>
          </a:p>
          <a:p>
            <a:pPr algn="ctr"/>
            <a:r>
              <a:rPr lang="fr-FR" sz="1200" i="1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RN/CA</a:t>
            </a:r>
            <a:endParaRPr lang="fr-FR" sz="900" i="1" dirty="0">
              <a:solidFill>
                <a:schemeClr val="bg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870C9BC-BA30-6BC6-01BB-F62CCD7D334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81498" y="807460"/>
            <a:ext cx="448370" cy="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noProof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5,1%</a:t>
            </a:r>
            <a:endParaRPr lang="fr-FR" sz="1800" b="1" noProof="0" dirty="0">
              <a:solidFill>
                <a:schemeClr val="bg1"/>
              </a:solidFill>
              <a:latin typeface="Aptos Black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8FBE79-83B6-E4D1-9F45-1FF9A6E86371}"/>
              </a:ext>
            </a:extLst>
          </p:cNvPr>
          <p:cNvSpPr/>
          <p:nvPr/>
        </p:nvSpPr>
        <p:spPr>
          <a:xfrm>
            <a:off x="9266895" y="55705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Chiffre d’affaires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DA94E2-713D-B133-45EA-0392B3778173}"/>
              </a:ext>
            </a:extLst>
          </p:cNvPr>
          <p:cNvSpPr/>
          <p:nvPr/>
        </p:nvSpPr>
        <p:spPr>
          <a:xfrm>
            <a:off x="9266895" y="95163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Marchandises et matières 1</a:t>
            </a:r>
            <a:r>
              <a:rPr lang="fr-FR" sz="1100" baseline="300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ère</a:t>
            </a:r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0294E-B7C6-7C78-FE35-3F66CEBEE884}"/>
              </a:ext>
            </a:extLst>
          </p:cNvPr>
          <p:cNvSpPr/>
          <p:nvPr/>
        </p:nvSpPr>
        <p:spPr>
          <a:xfrm>
            <a:off x="9266895" y="1346208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Marge brute</a:t>
            </a:r>
            <a:endParaRPr lang="fr-FR" sz="900" b="1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D7158-02CC-5A29-E3FE-E8A23CE34896}"/>
              </a:ext>
            </a:extLst>
          </p:cNvPr>
          <p:cNvSpPr/>
          <p:nvPr/>
        </p:nvSpPr>
        <p:spPr>
          <a:xfrm>
            <a:off x="9266895" y="1740786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Coût de prod. </a:t>
            </a:r>
            <a:r>
              <a:rPr lang="fr-FR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(salaires, externe…)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5DFF2C-AE93-FD64-122A-026CF487E5B7}"/>
              </a:ext>
            </a:extLst>
          </p:cNvPr>
          <p:cNvSpPr/>
          <p:nvPr/>
        </p:nvSpPr>
        <p:spPr>
          <a:xfrm>
            <a:off x="9266895" y="2135363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EBE</a:t>
            </a:r>
            <a:endParaRPr lang="fr-FR" sz="900" b="1" dirty="0">
              <a:solidFill>
                <a:schemeClr val="tx2">
                  <a:lumMod val="60000"/>
                  <a:lumOff val="4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EEC7C5E-CD7D-33F7-832F-087AF234DE86}"/>
              </a:ext>
            </a:extLst>
          </p:cNvPr>
          <p:cNvSpPr/>
          <p:nvPr/>
        </p:nvSpPr>
        <p:spPr>
          <a:xfrm>
            <a:off x="9266895" y="2529941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Charges et profits exceptionnels</a:t>
            </a:r>
            <a:endParaRPr lang="fr-FR" sz="9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4B05E2-9AE8-DE8A-B25D-50FAAFCD5BDE}"/>
              </a:ext>
            </a:extLst>
          </p:cNvPr>
          <p:cNvSpPr/>
          <p:nvPr/>
        </p:nvSpPr>
        <p:spPr>
          <a:xfrm>
            <a:off x="9266895" y="2924517"/>
            <a:ext cx="1114478" cy="257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fr-FR" sz="1100" b="1" dirty="0">
                <a:solidFill>
                  <a:schemeClr val="accent4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Résultat net</a:t>
            </a:r>
            <a:endParaRPr lang="fr-FR" sz="900" b="1" dirty="0">
              <a:solidFill>
                <a:schemeClr val="accent4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820247A-7CA2-1FFA-3899-4279BB1B5BF5}"/>
              </a:ext>
            </a:extLst>
          </p:cNvPr>
          <p:cNvGrpSpPr/>
          <p:nvPr/>
        </p:nvGrpSpPr>
        <p:grpSpPr>
          <a:xfrm>
            <a:off x="9266895" y="474237"/>
            <a:ext cx="2573222" cy="2782545"/>
            <a:chOff x="9266895" y="521970"/>
            <a:chExt cx="2573222" cy="27277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15F7CC-C9C1-AC20-46E3-2EABB94943E1}"/>
                </a:ext>
              </a:extLst>
            </p:cNvPr>
            <p:cNvCxnSpPr/>
            <p:nvPr/>
          </p:nvCxnSpPr>
          <p:spPr>
            <a:xfrm flipH="1">
              <a:off x="9266895" y="91164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D0A515C-6C26-E0DA-1F98-119CCBAF958A}"/>
                </a:ext>
              </a:extLst>
            </p:cNvPr>
            <p:cNvCxnSpPr/>
            <p:nvPr/>
          </p:nvCxnSpPr>
          <p:spPr>
            <a:xfrm flipH="1">
              <a:off x="9266895" y="521970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D07267D-BEE6-98A2-B643-0380D96AFEBD}"/>
                </a:ext>
              </a:extLst>
            </p:cNvPr>
            <p:cNvCxnSpPr/>
            <p:nvPr/>
          </p:nvCxnSpPr>
          <p:spPr>
            <a:xfrm flipH="1">
              <a:off x="9266895" y="130131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C86CFB-CDEA-5579-932C-C9BF8154D12A}"/>
                </a:ext>
              </a:extLst>
            </p:cNvPr>
            <p:cNvCxnSpPr/>
            <p:nvPr/>
          </p:nvCxnSpPr>
          <p:spPr>
            <a:xfrm flipH="1">
              <a:off x="9266895" y="1690992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47FDC16-2879-5435-F5B0-7D253AB9BDA7}"/>
                </a:ext>
              </a:extLst>
            </p:cNvPr>
            <p:cNvCxnSpPr/>
            <p:nvPr/>
          </p:nvCxnSpPr>
          <p:spPr>
            <a:xfrm flipH="1">
              <a:off x="9266895" y="2080666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27F662-E5CC-EB3C-7BC4-3B16E9817B79}"/>
                </a:ext>
              </a:extLst>
            </p:cNvPr>
            <p:cNvCxnSpPr/>
            <p:nvPr/>
          </p:nvCxnSpPr>
          <p:spPr>
            <a:xfrm flipH="1">
              <a:off x="9266895" y="2470340"/>
              <a:ext cx="2573222" cy="0"/>
            </a:xfrm>
            <a:prstGeom prst="line">
              <a:avLst/>
            </a:prstGeom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9AF8BD-E16A-9B67-4933-21B4C80045CD}"/>
                </a:ext>
              </a:extLst>
            </p:cNvPr>
            <p:cNvCxnSpPr/>
            <p:nvPr/>
          </p:nvCxnSpPr>
          <p:spPr>
            <a:xfrm flipH="1">
              <a:off x="9266895" y="2860014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DB114CA-7CF0-B921-4BBA-1F471CF4705F}"/>
                </a:ext>
              </a:extLst>
            </p:cNvPr>
            <p:cNvCxnSpPr/>
            <p:nvPr/>
          </p:nvCxnSpPr>
          <p:spPr>
            <a:xfrm flipH="1">
              <a:off x="9266895" y="3249688"/>
              <a:ext cx="2573222" cy="0"/>
            </a:xfrm>
            <a:prstGeom prst="line">
              <a:avLst/>
            </a:prstGeom>
            <a:ln w="9525">
              <a:solidFill>
                <a:schemeClr val="tx1">
                  <a:lumMod val="25000"/>
                  <a:lumOff val="7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A4C492-B94E-3846-4C1B-270D74004E86}"/>
              </a:ext>
            </a:extLst>
          </p:cNvPr>
          <p:cNvGrpSpPr/>
          <p:nvPr/>
        </p:nvGrpSpPr>
        <p:grpSpPr>
          <a:xfrm>
            <a:off x="9049994" y="3548382"/>
            <a:ext cx="1959124" cy="330951"/>
            <a:chOff x="9049994" y="3548382"/>
            <a:chExt cx="1959124" cy="330951"/>
          </a:xfrm>
        </p:grpSpPr>
        <p:sp>
          <p:nvSpPr>
            <p:cNvPr id="103" name="Right Triangle 102">
              <a:extLst>
                <a:ext uri="{FF2B5EF4-FFF2-40B4-BE49-F238E27FC236}">
                  <a16:creationId xmlns:a16="http://schemas.microsoft.com/office/drawing/2014/main" id="{2CE5D559-4D9F-2583-91B7-637F3081BD21}"/>
                </a:ext>
              </a:extLst>
            </p:cNvPr>
            <p:cNvSpPr/>
            <p:nvPr/>
          </p:nvSpPr>
          <p:spPr>
            <a:xfrm rot="10800000">
              <a:off x="9049994" y="3789390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36A213-3912-545E-6F5E-4C840995DF72}"/>
                </a:ext>
              </a:extLst>
            </p:cNvPr>
            <p:cNvSpPr/>
            <p:nvPr/>
          </p:nvSpPr>
          <p:spPr>
            <a:xfrm>
              <a:off x="9058276" y="3548382"/>
              <a:ext cx="1950842" cy="23278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Évolution de l’EBE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AB723B-22CD-B943-C272-A5DB9EC87FF0}"/>
              </a:ext>
            </a:extLst>
          </p:cNvPr>
          <p:cNvGrpSpPr/>
          <p:nvPr/>
        </p:nvGrpSpPr>
        <p:grpSpPr>
          <a:xfrm>
            <a:off x="9049994" y="135924"/>
            <a:ext cx="1959124" cy="332611"/>
            <a:chOff x="9049994" y="135924"/>
            <a:chExt cx="1959124" cy="332611"/>
          </a:xfrm>
        </p:grpSpPr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F5C3BB20-8F8A-E58F-3C98-56182C773203}"/>
                </a:ext>
              </a:extLst>
            </p:cNvPr>
            <p:cNvSpPr/>
            <p:nvPr/>
          </p:nvSpPr>
          <p:spPr>
            <a:xfrm rot="10800000">
              <a:off x="9049994" y="378592"/>
              <a:ext cx="54000" cy="89943"/>
            </a:xfrm>
            <a:prstGeom prst="rtTriangl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EF3366-C616-4BC1-6FF2-61673C885378}"/>
                </a:ext>
              </a:extLst>
            </p:cNvPr>
            <p:cNvSpPr/>
            <p:nvPr/>
          </p:nvSpPr>
          <p:spPr>
            <a:xfrm>
              <a:off x="9058276" y="135924"/>
              <a:ext cx="1950842" cy="234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Structure de la marge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873F73-FDD7-BF4D-68B0-799C0A295F84}"/>
              </a:ext>
            </a:extLst>
          </p:cNvPr>
          <p:cNvGrpSpPr/>
          <p:nvPr/>
        </p:nvGrpSpPr>
        <p:grpSpPr>
          <a:xfrm>
            <a:off x="532932" y="1332136"/>
            <a:ext cx="4452242" cy="689507"/>
            <a:chOff x="917078" y="1027336"/>
            <a:chExt cx="4068095" cy="689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3B97E0-AB1B-2C3F-74EB-96D1AC4278EB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Secteur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3333B-E92E-08A5-1A3A-CB5C48DEA851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463846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et préparation de produits à base de viande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5E625-1DAC-041C-F0DA-8AD054C830AD}"/>
              </a:ext>
            </a:extLst>
          </p:cNvPr>
          <p:cNvGrpSpPr/>
          <p:nvPr/>
        </p:nvGrpSpPr>
        <p:grpSpPr>
          <a:xfrm>
            <a:off x="532932" y="2044136"/>
            <a:ext cx="4452242" cy="504841"/>
            <a:chOff x="917078" y="1027336"/>
            <a:chExt cx="4068095" cy="5048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05F94-244E-2410-50A3-41312F7F51A4}"/>
                </a:ext>
              </a:extLst>
            </p:cNvPr>
            <p:cNvSpPr txBox="1"/>
            <p:nvPr/>
          </p:nvSpPr>
          <p:spPr>
            <a:xfrm>
              <a:off x="917078" y="1027336"/>
              <a:ext cx="4068095" cy="309958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Métier :</a:t>
              </a:r>
              <a:endParaRPr lang="fr-FR" sz="14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E380A-9EAE-02E8-1E91-595D8FE9A853}"/>
                </a:ext>
              </a:extLst>
            </p:cNvPr>
            <p:cNvSpPr txBox="1"/>
            <p:nvPr/>
          </p:nvSpPr>
          <p:spPr>
            <a:xfrm>
              <a:off x="917078" y="1252997"/>
              <a:ext cx="4068095" cy="279180"/>
            </a:xfrm>
            <a:prstGeom prst="rect">
              <a:avLst/>
            </a:prstGeom>
            <a:noFill/>
          </p:spPr>
          <p:txBody>
            <a:bodyPr wrap="square" lIns="0" tIns="46800" rIns="0" bIns="46800" rtlCol="0" anchor="t">
              <a:spAutoFit/>
            </a:bodyPr>
            <a:lstStyle/>
            <a:p>
              <a:r>
                <a:rPr lang="fr-FR" sz="1200">
                  <a:solidFill>
                    <a:schemeClr val="bg1"/>
                  </a:solidFill>
                  <a:latin typeface="Aptos" panose="020B0004020202020204" pitchFamily="34" charset="0"/>
                </a:rPr>
                <a:t>Transformation et conservation de la viande de boucherie</a:t>
              </a:r>
              <a:endParaRPr lang="fr-FR" sz="1200" b="1" noProof="0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10D8F2-35CA-84D1-5C3D-9EF3896BDC24}"/>
              </a:ext>
            </a:extLst>
          </p:cNvPr>
          <p:cNvSpPr/>
          <p:nvPr/>
        </p:nvSpPr>
        <p:spPr>
          <a:xfrm>
            <a:off x="5399968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DC7B4F-87F5-E30B-0755-235F588DC4F1}"/>
              </a:ext>
            </a:extLst>
          </p:cNvPr>
          <p:cNvGrpSpPr/>
          <p:nvPr/>
        </p:nvGrpSpPr>
        <p:grpSpPr>
          <a:xfrm>
            <a:off x="5842863" y="2152011"/>
            <a:ext cx="1019341" cy="358907"/>
            <a:chOff x="5730024" y="2152145"/>
            <a:chExt cx="937476" cy="358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16C47-0FE1-60A5-BA58-4DC1284F5C95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D291A0-8548-79C1-2E0F-09A2363273A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98,1M€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3" name="Graphic 12" descr="Sprouting Seed with solid fill">
            <a:extLst>
              <a:ext uri="{FF2B5EF4-FFF2-40B4-BE49-F238E27FC236}">
                <a16:creationId xmlns:a16="http://schemas.microsoft.com/office/drawing/2014/main" id="{C2CB4662-A5CB-9F1D-0180-49320D3F0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0347" y="2134862"/>
            <a:ext cx="317004" cy="31700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705DFA-7A01-B84A-4575-47703EAFCC33}"/>
              </a:ext>
            </a:extLst>
          </p:cNvPr>
          <p:cNvSpPr/>
          <p:nvPr/>
        </p:nvSpPr>
        <p:spPr>
          <a:xfrm>
            <a:off x="7155434" y="2004373"/>
            <a:ext cx="1500499" cy="584943"/>
          </a:xfrm>
          <a:prstGeom prst="round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08CD6-2ADC-0E7B-4460-81027AA4DE3D}"/>
              </a:ext>
            </a:extLst>
          </p:cNvPr>
          <p:cNvGrpSpPr/>
          <p:nvPr/>
        </p:nvGrpSpPr>
        <p:grpSpPr>
          <a:xfrm>
            <a:off x="7598329" y="2152011"/>
            <a:ext cx="1019341" cy="358907"/>
            <a:chOff x="5730024" y="2152145"/>
            <a:chExt cx="937476" cy="3589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62F587-7097-C421-A94D-FA3FC3D59944}"/>
                </a:ext>
              </a:extLst>
            </p:cNvPr>
            <p:cNvSpPr/>
            <p:nvPr/>
          </p:nvSpPr>
          <p:spPr>
            <a:xfrm>
              <a:off x="5730024" y="2375679"/>
              <a:ext cx="9374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l"/>
              <a:r>
                <a:rPr lang="fr-FR" sz="1000" i="1">
                  <a:solidFill>
                    <a:schemeClr val="bg1"/>
                  </a:solidFill>
                  <a:latin typeface="Aptos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Résultat en 2024</a:t>
              </a:r>
              <a:endParaRPr lang="fr-FR" sz="1000" i="1" noProof="0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3766ED-965F-0584-C89D-AEFDE9B4120A}"/>
                </a:ext>
              </a:extLst>
            </p:cNvPr>
            <p:cNvSpPr/>
            <p:nvPr/>
          </p:nvSpPr>
          <p:spPr>
            <a:xfrm>
              <a:off x="5730024" y="2152145"/>
              <a:ext cx="842076" cy="1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fr-FR" sz="1400" b="1">
                  <a:solidFill>
                    <a:schemeClr val="bg1"/>
                  </a:solidFill>
                  <a:latin typeface="Aptos Black" panose="020B0004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5,0M€</a:t>
              </a:r>
              <a:endParaRPr lang="fr-FR" sz="900" b="1" noProof="0" dirty="0">
                <a:solidFill>
                  <a:schemeClr val="bg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E79F7-78A2-412B-7F99-94E0537B9D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058" y="521970"/>
            <a:ext cx="1045327" cy="1051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F46A7A-8020-C200-548E-8BC85FA285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683" y="521970"/>
            <a:ext cx="1044007" cy="1060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3159958-31CE-B478-E7D4-0F7E58BECF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051" y="334878"/>
            <a:ext cx="1378887" cy="3086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EE88D04-96A5-6BE0-2326-B17F731F59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073" y="3416481"/>
            <a:ext cx="4296464" cy="30399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88CBE2-39C4-702A-197C-FCC95EEEA7A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900" y="3416079"/>
            <a:ext cx="4297034" cy="30403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3DDA74C-FB23-CDA8-FF38-8FCE185C914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2620" y="3942959"/>
            <a:ext cx="2841177" cy="24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54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ry road along the side of mountains">
            <a:extLst>
              <a:ext uri="{FF2B5EF4-FFF2-40B4-BE49-F238E27FC236}">
                <a16:creationId xmlns:a16="http://schemas.microsoft.com/office/drawing/2014/main" id="{F5308F07-B49D-2B14-72C3-8E1EC119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D808BD-E320-2008-8597-189AF6CF8D08}"/>
              </a:ext>
            </a:extLst>
          </p:cNvPr>
          <p:cNvSpPr/>
          <p:nvPr/>
        </p:nvSpPr>
        <p:spPr>
          <a:xfrm>
            <a:off x="2074127" y="1328286"/>
            <a:ext cx="8043746" cy="4201428"/>
          </a:xfrm>
          <a:prstGeom prst="roundRect">
            <a:avLst>
              <a:gd name="adj" fmla="val 567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  <a:latin typeface="Aptos Black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Contactez-nous</a:t>
            </a:r>
          </a:p>
          <a:p>
            <a:pPr algn="ctr"/>
            <a:endParaRPr lang="fr-FR" sz="5400" b="1" dirty="0">
              <a:solidFill>
                <a:schemeClr val="tx1"/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4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Vincent Moschetta : 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Vmoschetta@sammpo.fr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Tel. 		06 66 56 36 45</a:t>
            </a:r>
          </a:p>
          <a:p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Sibora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Malollari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: 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Smalollari@sammpo.fr</a:t>
            </a:r>
            <a:endParaRPr lang="fr-FR" sz="1600" dirty="0">
              <a:solidFill>
                <a:schemeClr val="tx1">
                  <a:lumMod val="90000"/>
                  <a:lumOff val="10000"/>
                </a:schemeClr>
              </a:solidFill>
              <a:latin typeface="Aptos" panose="020B00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fr-FR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Tel. 		06 19 72 06 69</a:t>
            </a:r>
          </a:p>
        </p:txBody>
      </p:sp>
    </p:spTree>
    <p:extLst>
      <p:ext uri="{BB962C8B-B14F-4D97-AF65-F5344CB8AC3E}">
        <p14:creationId xmlns:p14="http://schemas.microsoft.com/office/powerpoint/2010/main" val="9741748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JXrq34qAAQFZG813oFOg"/>
</p:tagLst>
</file>

<file path=ppt/theme/theme1.xml><?xml version="1.0" encoding="utf-8"?>
<a:theme xmlns:a="http://schemas.openxmlformats.org/drawingml/2006/main" name="Office Theme">
  <a:themeElements>
    <a:clrScheme name="SAMMPO 02">
      <a:dk1>
        <a:srgbClr val="1B1C1F"/>
      </a:dk1>
      <a:lt1>
        <a:sysClr val="window" lastClr="FFFFFF"/>
      </a:lt1>
      <a:dk2>
        <a:srgbClr val="20307E"/>
      </a:dk2>
      <a:lt2>
        <a:srgbClr val="F8F8FA"/>
      </a:lt2>
      <a:accent1>
        <a:srgbClr val="D6283D"/>
      </a:accent1>
      <a:accent2>
        <a:srgbClr val="457B9D"/>
      </a:accent2>
      <a:accent3>
        <a:srgbClr val="3D3D3D"/>
      </a:accent3>
      <a:accent4>
        <a:srgbClr val="2FB3B0"/>
      </a:accent4>
      <a:accent5>
        <a:srgbClr val="4A5198"/>
      </a:accent5>
      <a:accent6>
        <a:srgbClr val="70AD47"/>
      </a:accent6>
      <a:hlink>
        <a:srgbClr val="954F72"/>
      </a:hlink>
      <a:folHlink>
        <a:srgbClr val="AEABA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28755</TotalTime>
  <Words>615</Words>
  <Application>Microsoft Office PowerPoint</Application>
  <PresentationFormat>Widescreen</PresentationFormat>
  <Paragraphs>151</Paragraphs>
  <Slides>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Black</vt:lpstr>
      <vt:lpstr>Aptos Display</vt:lpstr>
      <vt:lpstr>Arial</vt:lpstr>
      <vt:lpstr>Lato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Moschetta</dc:creator>
  <cp:lastModifiedBy>Vincent Moschetta</cp:lastModifiedBy>
  <cp:revision>1102</cp:revision>
  <dcterms:created xsi:type="dcterms:W3CDTF">2025-05-09T11:21:43Z</dcterms:created>
  <dcterms:modified xsi:type="dcterms:W3CDTF">2025-10-03T08:20:02Z</dcterms:modified>
</cp:coreProperties>
</file>